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8" r:id="rId2"/>
    <p:sldId id="279" r:id="rId3"/>
    <p:sldId id="260" r:id="rId4"/>
    <p:sldId id="261" r:id="rId5"/>
    <p:sldId id="262" r:id="rId6"/>
    <p:sldId id="263" r:id="rId7"/>
    <p:sldId id="264" r:id="rId8"/>
    <p:sldId id="265" r:id="rId9"/>
    <p:sldId id="256" r:id="rId10"/>
    <p:sldId id="266" r:id="rId11"/>
    <p:sldId id="267" r:id="rId12"/>
    <p:sldId id="257" r:id="rId13"/>
    <p:sldId id="258" r:id="rId14"/>
    <p:sldId id="259" r:id="rId15"/>
    <p:sldId id="268" r:id="rId16"/>
    <p:sldId id="270" r:id="rId17"/>
    <p:sldId id="271" r:id="rId18"/>
    <p:sldId id="272" r:id="rId19"/>
    <p:sldId id="273" r:id="rId20"/>
    <p:sldId id="274" r:id="rId21"/>
    <p:sldId id="277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208" autoAdjust="0"/>
  </p:normalViewPr>
  <p:slideViewPr>
    <p:cSldViewPr snapToGrid="0">
      <p:cViewPr varScale="1">
        <p:scale>
          <a:sx n="66" d="100"/>
          <a:sy n="66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ED7EA-FC42-4495-8C5B-46EA1A02E32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457EA-0026-477F-81A0-EA0D0E9A1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绪论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课程简介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确定信号分析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复信号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傅里叶变换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许瓦兹不等式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能量信号的相关函数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能量谱密度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功率信号的相关函数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功率谱密度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信号的带宽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线性时不变系统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希尔伯特变换与解析信号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带通信号的复包络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带通信号的表示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带通系统的等效基带分析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随机信号分析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随机过程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随机过程的功率谱密度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广义平稳过程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联合平稳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平稳过程通过线性系统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复平稳过程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平稳带通过程的解析信号及复包络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平稳序列、循环平稳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高斯过程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白高斯噪声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白高斯噪声与确定信号的内积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窄带高斯噪声的解析信号及复包络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窄带高斯噪声的同相分量及正交分量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匹配滤波器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模拟调制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双边带抑制载波调制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4.3 DSB-SC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的相干解调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包络调制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4.5 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的调幅系数及调制效率包络调制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单边带信号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单边带信号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相干解调的抗噪声性能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4.9. 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包络检波的抗噪声性能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角度调制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角度调制信号的频谱特性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4.12 FM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的抗噪声性能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4.13 FM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的抗噪声性能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频分复用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载波同步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数字基带传输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数字基带信号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  PAM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信号的功率谱特性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常用信号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的计算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常用的线路码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5.6 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数字基带信号通过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AGWN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信道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5.7  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符号间干扰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5.8  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奈奎斯特准则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5.9  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系统设计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5.10 Nyquist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准则的应用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5.11  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理想限带信道下的最佳基带传输系统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5.12  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眼图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5.13  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部分响应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5.14  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部分响应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数字频带传输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6.1    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6.2     OOK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的产生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6.3     OOK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的解调与抗噪声性能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6.4     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二进制移频键控（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2FSK)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6.5    2FSK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的解调与抗噪声性能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6.6      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二进制移相键控（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2PSK)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6.7      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差分相移键控系统（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2DPSK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6.8      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四相移相键控（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6.9      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偏移四相移相键控（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OQPSK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6.10   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数字信号的矢量表示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6.11     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进制数字调制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6.12     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进制调制的最佳接收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6.13     MASK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6.14     MPSK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6.15     MQAM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6.16     MFSK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6.17    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数字调制系统比较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 信源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信源分布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熵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条件熵和互信息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熵的意义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哈夫曼编码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模拟信号的数字化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采样定理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带通信号的采样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量化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量化信噪比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最佳量化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语音编码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513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随机变量的互相关函数是统计平均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10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5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0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能量信号的相关函数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95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能量谱密度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973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功率信号的相关函数是两信号乘积取时间平均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2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功率谱密度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529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带宽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48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线性时不变系统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25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57EA-0026-477F-81A0-EA0D0E9A19F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8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36A57-769D-4E7C-95C7-ECCD3AE66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FBF718-4B9C-4EFB-85B7-E06077548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645DE-E622-44C2-8731-57F05232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086937-4AC9-40AD-97B2-2B5E78796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3A05D-F870-4060-BFFB-157BD5FB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73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256A7-C13F-445E-8CEF-5F8850AD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E8B5F1-2EE5-4DC3-B9E6-F981EF18D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9E39C0-6B91-4119-AB3F-4B702D45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45C8EB-2EFA-4850-9087-E43B04CA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A4A43-DD7F-4018-A713-C0EECD0C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51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93CE58-7339-4C81-86BE-9F7256EFE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1EC335-DF72-4FE6-A9B9-10CBCB40C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AFDC42-D056-46D5-8D39-D65359B2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940E0-7BFB-4F7E-A946-ED71F59A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A8C3EF-E794-4A06-BA99-91DE958F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7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9CC22-944D-41DB-B6AD-63EB2A72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69031-580E-44C5-9988-4541D1F2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E6F800-B6AF-42D1-A292-D2E49D96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F7683F-C3A6-41BA-AB3C-D833A48D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7EF254-5733-4723-A3B1-D2914995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57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1B46F-E4EA-4CEC-83C8-F2EFF140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2BCA07-781A-4B97-B22F-CD608E090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DD4E4-E86E-4CF2-A0B0-BADA2D7A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044E15-7566-40A3-B27E-43A8D606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CFE08-507B-4CCB-9A2E-2E062510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8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1F850-2799-493F-B1FF-A0F791E7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EEDF9-7457-4C81-8B26-ED31E7381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F799A-A5E5-41A6-9BBD-15B246A35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62EBD5-988C-47C0-8AA2-A784B29D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FCE1A4-B10E-4172-8318-D1B26BE1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604A7B-A031-45E7-B917-5F9125CE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4D089-E6DB-4508-93FF-4B4E276A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16CF90-B6EE-4A11-8B40-DCF4A66CF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1BB955-9302-400E-AF9A-E4AF2C267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475ACB-2C2F-4307-BEF3-41F3D8152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21EFE0-8EB0-4FC5-83F1-5BA46CA6E4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9F73A7-DF2C-4342-8A1D-72DB3753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138C0C-0773-4F8C-A73C-F4FC532C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B0C724-3D9A-4A00-A156-7ACC0E43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31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76E3B-E80B-42A0-A064-ED7A9E6A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6DAADE-B61B-49EF-8A6E-08F5754E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E91D6E-64EE-4425-BD5E-4F393C2B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25702A-4D5E-4A03-AD97-33E100F1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3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CD6651-2057-4532-B4D8-06BE0949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C18F63-BFB1-4653-BD57-3A5282C6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B8BF5-5104-4D9B-AF0C-3302C23A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65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C374E-0E54-4C6D-86DA-1A84DE5D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D2812-F242-4BA6-A65A-BDA0C370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739A89-DE65-4E08-B9AA-45EEB4B85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6A34F3-F2B5-415A-A4AD-7BD17900D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3AE9FA-00F3-41D5-9646-F64704EB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39A857-E2FC-4348-8F14-19D514E0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7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C9647-6BC9-4A57-9BD2-1A2C5268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F0FD91-7D04-434F-9ACF-4276254D8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FA4296-8CCD-43A8-AAC5-BF7A4368A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032484-6B9B-4A0B-AC1B-1F11EA0B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24F00B-EEE4-4963-A1B3-89FD1100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0425B1-E813-48CF-981B-AEF01717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3135C1-DAEF-4E2C-ABFA-D43E6CD4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B2EF19-4E9A-461C-B26E-726AF61A7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71EDB-8A0F-4195-9A75-35D402E03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1B550-D76A-4E3A-9046-4F7A99BD7D6D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F70AD3-12C5-4449-838D-ABEAD45FC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9A6BF1-C69F-437D-AB32-510C317F8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51210-F38F-4AE4-BBC6-128D06249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43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9820A46-D082-4B70-ADCB-CB8060E16A5B}"/>
              </a:ext>
            </a:extLst>
          </p:cNvPr>
          <p:cNvSpPr/>
          <p:nvPr/>
        </p:nvSpPr>
        <p:spPr>
          <a:xfrm>
            <a:off x="370114" y="197346"/>
            <a:ext cx="354439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章 绪论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1.1 </a:t>
            </a:r>
            <a:r>
              <a:rPr lang="zh-CN" altLang="en-US" dirty="0">
                <a:solidFill>
                  <a:schemeClr val="bg1"/>
                </a:solidFill>
              </a:rPr>
              <a:t>课程简介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章 确定信号分析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 </a:t>
            </a:r>
            <a:r>
              <a:rPr lang="zh-CN" altLang="en-US" dirty="0">
                <a:solidFill>
                  <a:schemeClr val="bg1"/>
                </a:solidFill>
              </a:rPr>
              <a:t>信号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2.2 </a:t>
            </a:r>
            <a:r>
              <a:rPr lang="zh-CN" altLang="en-US" dirty="0">
                <a:solidFill>
                  <a:schemeClr val="bg1"/>
                </a:solidFill>
              </a:rPr>
              <a:t>复信号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2.3 </a:t>
            </a:r>
            <a:r>
              <a:rPr lang="zh-CN" altLang="en-US" dirty="0">
                <a:solidFill>
                  <a:schemeClr val="bg1"/>
                </a:solidFill>
              </a:rPr>
              <a:t>傅里叶变换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 </a:t>
            </a:r>
            <a:r>
              <a:rPr lang="zh-CN" altLang="en-US" dirty="0">
                <a:solidFill>
                  <a:schemeClr val="bg1"/>
                </a:solidFill>
              </a:rPr>
              <a:t>内积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2.5 </a:t>
            </a:r>
            <a:r>
              <a:rPr lang="zh-CN" altLang="en-US" dirty="0">
                <a:solidFill>
                  <a:schemeClr val="bg1"/>
                </a:solidFill>
              </a:rPr>
              <a:t>许瓦兹不等式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2.6 </a:t>
            </a:r>
            <a:r>
              <a:rPr lang="zh-CN" altLang="en-US" dirty="0">
                <a:solidFill>
                  <a:schemeClr val="bg1"/>
                </a:solidFill>
              </a:rPr>
              <a:t>能量信号的相关函数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2.7 </a:t>
            </a:r>
            <a:r>
              <a:rPr lang="zh-CN" altLang="en-US" dirty="0">
                <a:solidFill>
                  <a:schemeClr val="bg1"/>
                </a:solidFill>
              </a:rPr>
              <a:t>能量谱密度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2.8 </a:t>
            </a:r>
            <a:r>
              <a:rPr lang="zh-CN" altLang="en-US" dirty="0">
                <a:solidFill>
                  <a:schemeClr val="bg1"/>
                </a:solidFill>
              </a:rPr>
              <a:t>功率信号的相关函数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2.9 </a:t>
            </a:r>
            <a:r>
              <a:rPr lang="zh-CN" altLang="en-US" dirty="0">
                <a:solidFill>
                  <a:schemeClr val="bg1"/>
                </a:solidFill>
              </a:rPr>
              <a:t>功率谱密度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2.10 </a:t>
            </a:r>
            <a:r>
              <a:rPr lang="zh-CN" altLang="en-US" dirty="0">
                <a:solidFill>
                  <a:schemeClr val="bg1"/>
                </a:solidFill>
              </a:rPr>
              <a:t>信号的带宽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2.11 </a:t>
            </a:r>
            <a:r>
              <a:rPr lang="zh-CN" altLang="en-US" dirty="0">
                <a:solidFill>
                  <a:schemeClr val="bg1"/>
                </a:solidFill>
              </a:rPr>
              <a:t>线性时不变系统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2.12 </a:t>
            </a:r>
            <a:r>
              <a:rPr lang="zh-CN" altLang="en-US" dirty="0">
                <a:solidFill>
                  <a:schemeClr val="bg1"/>
                </a:solidFill>
              </a:rPr>
              <a:t>希尔伯特变换与解析信号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2.13 </a:t>
            </a:r>
            <a:r>
              <a:rPr lang="zh-CN" altLang="en-US" dirty="0">
                <a:solidFill>
                  <a:schemeClr val="bg1"/>
                </a:solidFill>
              </a:rPr>
              <a:t>带通信号的复包络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2.14 </a:t>
            </a:r>
            <a:r>
              <a:rPr lang="zh-CN" altLang="en-US" dirty="0">
                <a:solidFill>
                  <a:schemeClr val="bg1"/>
                </a:solidFill>
              </a:rPr>
              <a:t>带通信号的表示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2.15 </a:t>
            </a:r>
            <a:r>
              <a:rPr lang="zh-CN" altLang="en-US" dirty="0">
                <a:solidFill>
                  <a:schemeClr val="bg1"/>
                </a:solidFill>
              </a:rPr>
              <a:t>带通系统的等效基带分析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B7A013-E33F-45F4-B1A0-52DA863FA4FC}"/>
              </a:ext>
            </a:extLst>
          </p:cNvPr>
          <p:cNvSpPr txBox="1"/>
          <p:nvPr/>
        </p:nvSpPr>
        <p:spPr>
          <a:xfrm>
            <a:off x="4419600" y="762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A1DB3A-F998-4A27-B4E5-0305598464D0}"/>
              </a:ext>
            </a:extLst>
          </p:cNvPr>
          <p:cNvSpPr/>
          <p:nvPr/>
        </p:nvSpPr>
        <p:spPr>
          <a:xfrm>
            <a:off x="3909061" y="1037003"/>
            <a:ext cx="49246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章 随机信号分析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3.1  </a:t>
            </a:r>
            <a:r>
              <a:rPr lang="zh-CN" altLang="en-US" dirty="0">
                <a:solidFill>
                  <a:schemeClr val="bg1"/>
                </a:solidFill>
              </a:rPr>
              <a:t>随机过程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3.2 </a:t>
            </a:r>
            <a:r>
              <a:rPr lang="zh-CN" altLang="en-US" dirty="0">
                <a:solidFill>
                  <a:schemeClr val="bg1"/>
                </a:solidFill>
              </a:rPr>
              <a:t>随机过程的功率谱密度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3.3 </a:t>
            </a:r>
            <a:r>
              <a:rPr lang="zh-CN" altLang="en-US" dirty="0">
                <a:solidFill>
                  <a:schemeClr val="bg1"/>
                </a:solidFill>
              </a:rPr>
              <a:t>广义平稳过程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3.4 </a:t>
            </a:r>
            <a:r>
              <a:rPr lang="zh-CN" altLang="en-US" dirty="0">
                <a:solidFill>
                  <a:schemeClr val="bg1"/>
                </a:solidFill>
              </a:rPr>
              <a:t>联合平稳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3.5 </a:t>
            </a:r>
            <a:r>
              <a:rPr lang="zh-CN" altLang="en-US" dirty="0">
                <a:solidFill>
                  <a:schemeClr val="bg1"/>
                </a:solidFill>
              </a:rPr>
              <a:t>平稳过程通过线性系统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3.6 </a:t>
            </a:r>
            <a:r>
              <a:rPr lang="zh-CN" altLang="en-US" dirty="0">
                <a:solidFill>
                  <a:schemeClr val="bg1"/>
                </a:solidFill>
              </a:rPr>
              <a:t>复平稳过程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3.7 </a:t>
            </a:r>
            <a:r>
              <a:rPr lang="zh-CN" altLang="en-US" dirty="0">
                <a:solidFill>
                  <a:schemeClr val="bg1"/>
                </a:solidFill>
              </a:rPr>
              <a:t>平稳带通过程的解析信号及复包络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3.8 </a:t>
            </a:r>
            <a:r>
              <a:rPr lang="zh-CN" altLang="en-US" dirty="0">
                <a:solidFill>
                  <a:schemeClr val="bg1"/>
                </a:solidFill>
              </a:rPr>
              <a:t>平稳序列、循环平稳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3.9 </a:t>
            </a:r>
            <a:r>
              <a:rPr lang="zh-CN" altLang="en-US" dirty="0">
                <a:solidFill>
                  <a:schemeClr val="bg1"/>
                </a:solidFill>
              </a:rPr>
              <a:t>高斯过程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3.10 </a:t>
            </a:r>
            <a:r>
              <a:rPr lang="zh-CN" altLang="en-US" dirty="0">
                <a:solidFill>
                  <a:schemeClr val="bg1"/>
                </a:solidFill>
              </a:rPr>
              <a:t>白高斯噪声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3.11 </a:t>
            </a:r>
            <a:r>
              <a:rPr lang="zh-CN" altLang="en-US" dirty="0">
                <a:solidFill>
                  <a:schemeClr val="bg1"/>
                </a:solidFill>
              </a:rPr>
              <a:t>白高斯噪声与确定信号的内积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3.12 </a:t>
            </a:r>
            <a:r>
              <a:rPr lang="zh-CN" altLang="en-US" dirty="0">
                <a:solidFill>
                  <a:schemeClr val="bg1"/>
                </a:solidFill>
              </a:rPr>
              <a:t>窄带高斯噪声的解析信号及复包络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3.13 </a:t>
            </a:r>
            <a:r>
              <a:rPr lang="zh-CN" altLang="en-US" dirty="0">
                <a:solidFill>
                  <a:schemeClr val="bg1"/>
                </a:solidFill>
              </a:rPr>
              <a:t>窄带高斯噪声的同相分量及正交分量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3.14 </a:t>
            </a:r>
            <a:r>
              <a:rPr lang="zh-CN" altLang="en-US" dirty="0">
                <a:solidFill>
                  <a:schemeClr val="bg1"/>
                </a:solidFill>
              </a:rPr>
              <a:t>匹配滤波器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678C9D-DE13-4A7B-8EFC-2854C0E1A3CD}"/>
              </a:ext>
            </a:extLst>
          </p:cNvPr>
          <p:cNvSpPr/>
          <p:nvPr/>
        </p:nvSpPr>
        <p:spPr>
          <a:xfrm>
            <a:off x="8255180" y="1037003"/>
            <a:ext cx="55255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章 模拟调制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 </a:t>
            </a:r>
            <a:r>
              <a:rPr lang="zh-CN" altLang="en-US" dirty="0">
                <a:solidFill>
                  <a:schemeClr val="bg1"/>
                </a:solidFill>
              </a:rPr>
              <a:t>模拟调制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</a:t>
            </a:r>
            <a:r>
              <a:rPr lang="zh-CN" altLang="en-US" dirty="0">
                <a:solidFill>
                  <a:schemeClr val="bg1"/>
                </a:solidFill>
              </a:rPr>
              <a:t>双边带抑制载波调制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DSB-SC</a:t>
            </a:r>
            <a:r>
              <a:rPr lang="zh-CN" altLang="en-US" dirty="0">
                <a:solidFill>
                  <a:schemeClr val="bg1"/>
                </a:solidFill>
              </a:rPr>
              <a:t>的相干解调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4.4 </a:t>
            </a:r>
            <a:r>
              <a:rPr lang="zh-CN" altLang="en-US" dirty="0">
                <a:solidFill>
                  <a:schemeClr val="bg1"/>
                </a:solidFill>
              </a:rPr>
              <a:t>包络调制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4.5 AM</a:t>
            </a:r>
            <a:r>
              <a:rPr lang="zh-CN" altLang="en-US" dirty="0">
                <a:solidFill>
                  <a:schemeClr val="bg1"/>
                </a:solidFill>
              </a:rPr>
              <a:t>的调幅系数及调制效率包络调制</a:t>
            </a:r>
            <a:r>
              <a:rPr lang="en-US" altLang="zh-CN" dirty="0">
                <a:solidFill>
                  <a:schemeClr val="bg1"/>
                </a:solidFill>
              </a:rPr>
              <a:t>(2)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4.6 </a:t>
            </a:r>
            <a:r>
              <a:rPr lang="zh-CN" altLang="en-US" dirty="0">
                <a:solidFill>
                  <a:schemeClr val="bg1"/>
                </a:solidFill>
              </a:rPr>
              <a:t>单边带信号</a:t>
            </a:r>
            <a:r>
              <a:rPr lang="en-US" altLang="zh-CN" dirty="0">
                <a:solidFill>
                  <a:schemeClr val="bg1"/>
                </a:solidFill>
              </a:rPr>
              <a:t>(1)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4.7 </a:t>
            </a:r>
            <a:r>
              <a:rPr lang="zh-CN" altLang="en-US" dirty="0">
                <a:solidFill>
                  <a:schemeClr val="bg1"/>
                </a:solidFill>
              </a:rPr>
              <a:t>单边带信号</a:t>
            </a:r>
            <a:r>
              <a:rPr lang="en-US" altLang="zh-CN" dirty="0">
                <a:solidFill>
                  <a:schemeClr val="bg1"/>
                </a:solidFill>
              </a:rPr>
              <a:t>(2)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4.8 </a:t>
            </a:r>
            <a:r>
              <a:rPr lang="zh-CN" altLang="en-US" dirty="0">
                <a:solidFill>
                  <a:schemeClr val="bg1"/>
                </a:solidFill>
              </a:rPr>
              <a:t>相干解调的抗噪声性能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4.9. AM</a:t>
            </a:r>
            <a:r>
              <a:rPr lang="zh-CN" altLang="en-US" dirty="0">
                <a:solidFill>
                  <a:schemeClr val="bg1"/>
                </a:solidFill>
              </a:rPr>
              <a:t>包络检波的抗噪声性能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4.10 </a:t>
            </a:r>
            <a:r>
              <a:rPr lang="zh-CN" altLang="en-US" dirty="0">
                <a:solidFill>
                  <a:schemeClr val="bg1"/>
                </a:solidFill>
              </a:rPr>
              <a:t>角度调制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4.11. </a:t>
            </a:r>
            <a:r>
              <a:rPr lang="zh-CN" altLang="en-US" dirty="0">
                <a:solidFill>
                  <a:schemeClr val="bg1"/>
                </a:solidFill>
              </a:rPr>
              <a:t>角度调制信号的频谱特性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4.12 FM</a:t>
            </a:r>
            <a:r>
              <a:rPr lang="zh-CN" altLang="en-US" dirty="0">
                <a:solidFill>
                  <a:schemeClr val="bg1"/>
                </a:solidFill>
              </a:rPr>
              <a:t>的抗噪声性能</a:t>
            </a:r>
            <a:r>
              <a:rPr lang="en-US" altLang="zh-CN" dirty="0">
                <a:solidFill>
                  <a:schemeClr val="bg1"/>
                </a:solidFill>
              </a:rPr>
              <a:t>(1)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4.13 FM</a:t>
            </a:r>
            <a:r>
              <a:rPr lang="zh-CN" altLang="en-US" dirty="0">
                <a:solidFill>
                  <a:schemeClr val="bg1"/>
                </a:solidFill>
              </a:rPr>
              <a:t>的抗噪声性能</a:t>
            </a:r>
            <a:r>
              <a:rPr lang="en-US" altLang="zh-CN" dirty="0">
                <a:solidFill>
                  <a:schemeClr val="bg1"/>
                </a:solidFill>
              </a:rPr>
              <a:t>(2)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4.14 </a:t>
            </a:r>
            <a:r>
              <a:rPr lang="zh-CN" altLang="en-US" dirty="0">
                <a:solidFill>
                  <a:schemeClr val="bg1"/>
                </a:solidFill>
              </a:rPr>
              <a:t>频分复用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4.15 </a:t>
            </a:r>
            <a:r>
              <a:rPr lang="zh-CN" altLang="en-US" dirty="0">
                <a:solidFill>
                  <a:schemeClr val="bg1"/>
                </a:solidFill>
              </a:rPr>
              <a:t>载波同步</a:t>
            </a:r>
          </a:p>
        </p:txBody>
      </p:sp>
    </p:spTree>
    <p:extLst>
      <p:ext uri="{BB962C8B-B14F-4D97-AF65-F5344CB8AC3E}">
        <p14:creationId xmlns:p14="http://schemas.microsoft.com/office/powerpoint/2010/main" val="1579897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536280-91DC-43FF-A126-84D34D25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1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A4D799-C3C7-4825-8DDE-51F3D73A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5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CD1C82-4FC4-4617-AB39-C77C7ED7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0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011406-9103-405D-A6E3-13E09F1E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2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A74E1-CC1B-466D-AB7D-22B9E22D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5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464DD0-5A6B-4EA1-B0A2-C5CCC5C7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4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3AAB13-CB28-4D07-84A4-B478A15B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1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9E6133-FC6B-47A0-A185-BFB4532D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590931-563F-47C1-8570-7D9D6A57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8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9D7B6B-DF62-4337-B3A6-4B44A80A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1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3A5628-988C-421D-953F-A54092F47D8F}"/>
              </a:ext>
            </a:extLst>
          </p:cNvPr>
          <p:cNvSpPr/>
          <p:nvPr/>
        </p:nvSpPr>
        <p:spPr>
          <a:xfrm>
            <a:off x="5007429" y="964217"/>
            <a:ext cx="407851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章 数字频带传输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6.1     </a:t>
            </a:r>
            <a:r>
              <a:rPr lang="zh-CN" altLang="en-US" dirty="0">
                <a:solidFill>
                  <a:schemeClr val="bg1"/>
                </a:solidFill>
              </a:rPr>
              <a:t>引言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6.2     OOK</a:t>
            </a:r>
            <a:r>
              <a:rPr lang="zh-CN" altLang="en-US" dirty="0">
                <a:solidFill>
                  <a:schemeClr val="bg1"/>
                </a:solidFill>
              </a:rPr>
              <a:t>的产生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6.3     OOK</a:t>
            </a:r>
            <a:r>
              <a:rPr lang="zh-CN" altLang="en-US" dirty="0">
                <a:solidFill>
                  <a:schemeClr val="bg1"/>
                </a:solidFill>
              </a:rPr>
              <a:t>的解调与抗噪声性能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6.4      </a:t>
            </a:r>
            <a:r>
              <a:rPr lang="zh-CN" altLang="en-US" dirty="0">
                <a:solidFill>
                  <a:schemeClr val="bg1"/>
                </a:solidFill>
              </a:rPr>
              <a:t>二进制移频键控（</a:t>
            </a:r>
            <a:r>
              <a:rPr lang="en-US" altLang="zh-CN" dirty="0">
                <a:solidFill>
                  <a:schemeClr val="bg1"/>
                </a:solidFill>
              </a:rPr>
              <a:t>2FSK)</a:t>
            </a:r>
            <a:r>
              <a:rPr lang="zh-CN" altLang="en-US" dirty="0">
                <a:solidFill>
                  <a:schemeClr val="bg1"/>
                </a:solidFill>
              </a:rPr>
              <a:t>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6.5    2FSK</a:t>
            </a:r>
            <a:r>
              <a:rPr lang="zh-CN" altLang="en-US" dirty="0">
                <a:solidFill>
                  <a:schemeClr val="bg1"/>
                </a:solidFill>
              </a:rPr>
              <a:t>的解调与抗噪声性能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6.6      </a:t>
            </a:r>
            <a:r>
              <a:rPr lang="zh-CN" altLang="en-US" dirty="0">
                <a:solidFill>
                  <a:schemeClr val="bg1"/>
                </a:solidFill>
              </a:rPr>
              <a:t>二进制移相键控（</a:t>
            </a:r>
            <a:r>
              <a:rPr lang="en-US" altLang="zh-CN" dirty="0">
                <a:solidFill>
                  <a:schemeClr val="bg1"/>
                </a:solidFill>
              </a:rPr>
              <a:t>2PSK)</a:t>
            </a:r>
            <a:r>
              <a:rPr lang="zh-CN" altLang="en-US" dirty="0">
                <a:solidFill>
                  <a:schemeClr val="bg1"/>
                </a:solidFill>
              </a:rPr>
              <a:t>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6.7      </a:t>
            </a:r>
            <a:r>
              <a:rPr lang="zh-CN" altLang="en-US" dirty="0">
                <a:solidFill>
                  <a:schemeClr val="bg1"/>
                </a:solidFill>
              </a:rPr>
              <a:t>差分相移键控系统（ </a:t>
            </a:r>
            <a:r>
              <a:rPr lang="en-US" altLang="zh-CN" dirty="0">
                <a:solidFill>
                  <a:schemeClr val="bg1"/>
                </a:solidFill>
              </a:rPr>
              <a:t>2DPSK 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6.8      </a:t>
            </a:r>
            <a:r>
              <a:rPr lang="zh-CN" altLang="en-US" dirty="0">
                <a:solidFill>
                  <a:schemeClr val="bg1"/>
                </a:solidFill>
              </a:rPr>
              <a:t>四相移相键控（</a:t>
            </a:r>
            <a:r>
              <a:rPr lang="en-US" altLang="zh-CN" dirty="0">
                <a:solidFill>
                  <a:schemeClr val="bg1"/>
                </a:solidFill>
              </a:rPr>
              <a:t>QPSK</a:t>
            </a:r>
            <a:r>
              <a:rPr lang="zh-CN" altLang="en-US" dirty="0">
                <a:solidFill>
                  <a:schemeClr val="bg1"/>
                </a:solidFill>
              </a:rPr>
              <a:t>）系统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6.9      </a:t>
            </a:r>
            <a:r>
              <a:rPr lang="zh-CN" altLang="en-US" dirty="0">
                <a:solidFill>
                  <a:schemeClr val="bg1"/>
                </a:solidFill>
              </a:rPr>
              <a:t>偏移四相移相键控（</a:t>
            </a:r>
            <a:r>
              <a:rPr lang="en-US" altLang="zh-CN" dirty="0">
                <a:solidFill>
                  <a:schemeClr val="bg1"/>
                </a:solidFill>
              </a:rPr>
              <a:t>OQPSK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6.10    </a:t>
            </a:r>
            <a:r>
              <a:rPr lang="zh-CN" altLang="en-US" dirty="0">
                <a:solidFill>
                  <a:schemeClr val="bg1"/>
                </a:solidFill>
              </a:rPr>
              <a:t>数字信号的矢量表示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6.11     M</a:t>
            </a:r>
            <a:r>
              <a:rPr lang="zh-CN" altLang="en-US" dirty="0">
                <a:solidFill>
                  <a:schemeClr val="bg1"/>
                </a:solidFill>
              </a:rPr>
              <a:t>进制数字调制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6.12     M</a:t>
            </a:r>
            <a:r>
              <a:rPr lang="zh-CN" altLang="en-US" dirty="0">
                <a:solidFill>
                  <a:schemeClr val="bg1"/>
                </a:solidFill>
              </a:rPr>
              <a:t>进制调制的最佳接收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6.13     MASK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6.14     MPSK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6.15     MQAM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6.16     MFSK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6.17     </a:t>
            </a:r>
            <a:r>
              <a:rPr lang="zh-CN" altLang="en-US" dirty="0">
                <a:solidFill>
                  <a:schemeClr val="bg1"/>
                </a:solidFill>
              </a:rPr>
              <a:t>数字调制系统比较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0D19B4-8AFA-4497-9B13-59E5F34380B0}"/>
              </a:ext>
            </a:extLst>
          </p:cNvPr>
          <p:cNvSpPr/>
          <p:nvPr/>
        </p:nvSpPr>
        <p:spPr>
          <a:xfrm>
            <a:off x="9085943" y="964217"/>
            <a:ext cx="33092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章 信源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 </a:t>
            </a:r>
            <a:r>
              <a:rPr lang="zh-CN" altLang="en-US" dirty="0">
                <a:solidFill>
                  <a:schemeClr val="bg1"/>
                </a:solidFill>
              </a:rPr>
              <a:t>信源分布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7.2 </a:t>
            </a:r>
            <a:r>
              <a:rPr lang="zh-CN" altLang="en-US" dirty="0">
                <a:solidFill>
                  <a:schemeClr val="bg1"/>
                </a:solidFill>
              </a:rPr>
              <a:t>熵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7.3 </a:t>
            </a:r>
            <a:r>
              <a:rPr lang="zh-CN" altLang="en-US" dirty="0">
                <a:solidFill>
                  <a:schemeClr val="bg1"/>
                </a:solidFill>
              </a:rPr>
              <a:t>条件熵和互信息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7.4 </a:t>
            </a:r>
            <a:r>
              <a:rPr lang="zh-CN" altLang="en-US" dirty="0">
                <a:solidFill>
                  <a:schemeClr val="bg1"/>
                </a:solidFill>
              </a:rPr>
              <a:t>熵的意义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7.5 </a:t>
            </a:r>
            <a:r>
              <a:rPr lang="zh-CN" altLang="en-US" dirty="0">
                <a:solidFill>
                  <a:schemeClr val="bg1"/>
                </a:solidFill>
              </a:rPr>
              <a:t>哈夫曼编码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7.6 </a:t>
            </a:r>
            <a:r>
              <a:rPr lang="zh-CN" altLang="en-US" dirty="0">
                <a:solidFill>
                  <a:schemeClr val="bg1"/>
                </a:solidFill>
              </a:rPr>
              <a:t>模拟信号的数字化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7.7 </a:t>
            </a:r>
            <a:r>
              <a:rPr lang="zh-CN" altLang="en-US" dirty="0">
                <a:solidFill>
                  <a:schemeClr val="bg1"/>
                </a:solidFill>
              </a:rPr>
              <a:t>采样定理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7.8 </a:t>
            </a:r>
            <a:r>
              <a:rPr lang="zh-CN" altLang="en-US" dirty="0">
                <a:solidFill>
                  <a:schemeClr val="bg1"/>
                </a:solidFill>
              </a:rPr>
              <a:t>带通信号的采样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7.9 </a:t>
            </a:r>
            <a:r>
              <a:rPr lang="zh-CN" altLang="en-US" dirty="0">
                <a:solidFill>
                  <a:schemeClr val="bg1"/>
                </a:solidFill>
              </a:rPr>
              <a:t>量化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7.10 </a:t>
            </a:r>
            <a:r>
              <a:rPr lang="zh-CN" altLang="en-US" dirty="0">
                <a:solidFill>
                  <a:schemeClr val="bg1"/>
                </a:solidFill>
              </a:rPr>
              <a:t>量化信噪比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7.11 </a:t>
            </a:r>
            <a:r>
              <a:rPr lang="zh-CN" altLang="en-US" dirty="0">
                <a:solidFill>
                  <a:schemeClr val="bg1"/>
                </a:solidFill>
              </a:rPr>
              <a:t>最佳量化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7.12 </a:t>
            </a:r>
            <a:r>
              <a:rPr lang="zh-CN" altLang="en-US" dirty="0">
                <a:solidFill>
                  <a:schemeClr val="bg1"/>
                </a:solidFill>
              </a:rPr>
              <a:t>标准</a:t>
            </a:r>
            <a:r>
              <a:rPr lang="en-US" altLang="zh-CN" dirty="0">
                <a:solidFill>
                  <a:schemeClr val="bg1"/>
                </a:solidFill>
              </a:rPr>
              <a:t>PCM</a:t>
            </a:r>
            <a:r>
              <a:rPr lang="zh-CN" altLang="en-US" dirty="0">
                <a:solidFill>
                  <a:schemeClr val="bg1"/>
                </a:solidFill>
              </a:rPr>
              <a:t>语音编码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7.13 </a:t>
            </a:r>
            <a:r>
              <a:rPr lang="zh-CN" altLang="en-US" dirty="0">
                <a:solidFill>
                  <a:schemeClr val="bg1"/>
                </a:solidFill>
              </a:rPr>
              <a:t>复用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C0BB82-ED41-483D-9EF8-A05F831A0BFC}"/>
              </a:ext>
            </a:extLst>
          </p:cNvPr>
          <p:cNvSpPr/>
          <p:nvPr/>
        </p:nvSpPr>
        <p:spPr>
          <a:xfrm>
            <a:off x="478972" y="964217"/>
            <a:ext cx="49929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章 数字基带传输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 </a:t>
            </a:r>
            <a:r>
              <a:rPr lang="zh-CN" altLang="en-US" dirty="0">
                <a:solidFill>
                  <a:schemeClr val="bg1"/>
                </a:solidFill>
              </a:rPr>
              <a:t>引言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5.2 </a:t>
            </a:r>
            <a:r>
              <a:rPr lang="zh-CN" altLang="en-US" dirty="0">
                <a:solidFill>
                  <a:schemeClr val="bg1"/>
                </a:solidFill>
              </a:rPr>
              <a:t>数字基带信号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5.3  PAM</a:t>
            </a:r>
            <a:r>
              <a:rPr lang="zh-CN" altLang="en-US" dirty="0">
                <a:solidFill>
                  <a:schemeClr val="bg1"/>
                </a:solidFill>
              </a:rPr>
              <a:t>信号的功率谱特性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5.4 </a:t>
            </a:r>
            <a:r>
              <a:rPr lang="zh-CN" altLang="en-US" dirty="0">
                <a:solidFill>
                  <a:schemeClr val="bg1"/>
                </a:solidFill>
              </a:rPr>
              <a:t>常用信号</a:t>
            </a:r>
            <a:r>
              <a:rPr lang="en-US" altLang="zh-CN" dirty="0">
                <a:solidFill>
                  <a:schemeClr val="bg1"/>
                </a:solidFill>
              </a:rPr>
              <a:t>PSD</a:t>
            </a:r>
            <a:r>
              <a:rPr lang="zh-CN" altLang="en-US" dirty="0">
                <a:solidFill>
                  <a:schemeClr val="bg1"/>
                </a:solidFill>
              </a:rPr>
              <a:t>的计算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5.5 </a:t>
            </a:r>
            <a:r>
              <a:rPr lang="zh-CN" altLang="en-US" dirty="0">
                <a:solidFill>
                  <a:schemeClr val="bg1"/>
                </a:solidFill>
              </a:rPr>
              <a:t>常用的线路码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5.6  </a:t>
            </a:r>
            <a:r>
              <a:rPr lang="zh-CN" altLang="en-US" dirty="0">
                <a:solidFill>
                  <a:schemeClr val="bg1"/>
                </a:solidFill>
              </a:rPr>
              <a:t>数字基带信号通过</a:t>
            </a:r>
            <a:r>
              <a:rPr lang="en-US" altLang="zh-CN" dirty="0">
                <a:solidFill>
                  <a:schemeClr val="bg1"/>
                </a:solidFill>
              </a:rPr>
              <a:t>AGWN</a:t>
            </a:r>
            <a:r>
              <a:rPr lang="zh-CN" altLang="en-US" dirty="0">
                <a:solidFill>
                  <a:schemeClr val="bg1"/>
                </a:solidFill>
              </a:rPr>
              <a:t>信道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5.7  </a:t>
            </a:r>
            <a:r>
              <a:rPr lang="zh-CN" altLang="en-US" dirty="0">
                <a:solidFill>
                  <a:schemeClr val="bg1"/>
                </a:solidFill>
              </a:rPr>
              <a:t>符号间干扰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5.8  </a:t>
            </a:r>
            <a:r>
              <a:rPr lang="zh-CN" altLang="en-US" dirty="0">
                <a:solidFill>
                  <a:schemeClr val="bg1"/>
                </a:solidFill>
              </a:rPr>
              <a:t>奈奎斯特准则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5.9  </a:t>
            </a:r>
            <a:r>
              <a:rPr lang="zh-CN" altLang="en-US" dirty="0">
                <a:solidFill>
                  <a:schemeClr val="bg1"/>
                </a:solidFill>
              </a:rPr>
              <a:t>无</a:t>
            </a:r>
            <a:r>
              <a:rPr lang="en-US" altLang="zh-CN" dirty="0">
                <a:solidFill>
                  <a:schemeClr val="bg1"/>
                </a:solidFill>
              </a:rPr>
              <a:t>ISI</a:t>
            </a:r>
            <a:r>
              <a:rPr lang="zh-CN" altLang="en-US" dirty="0">
                <a:solidFill>
                  <a:schemeClr val="bg1"/>
                </a:solidFill>
              </a:rPr>
              <a:t>系统设计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5.10 Nyquist</a:t>
            </a:r>
            <a:r>
              <a:rPr lang="zh-CN" altLang="en-US" dirty="0">
                <a:solidFill>
                  <a:schemeClr val="bg1"/>
                </a:solidFill>
              </a:rPr>
              <a:t>准则的应用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5.11  </a:t>
            </a:r>
            <a:r>
              <a:rPr lang="zh-CN" altLang="en-US" dirty="0">
                <a:solidFill>
                  <a:schemeClr val="bg1"/>
                </a:solidFill>
              </a:rPr>
              <a:t>理想限带信道下的最佳基带传输系统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5.12   </a:t>
            </a:r>
            <a:r>
              <a:rPr lang="zh-CN" altLang="en-US" dirty="0">
                <a:solidFill>
                  <a:schemeClr val="bg1"/>
                </a:solidFill>
              </a:rPr>
              <a:t>眼图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5.13   </a:t>
            </a:r>
            <a:r>
              <a:rPr lang="zh-CN" altLang="en-US" dirty="0">
                <a:solidFill>
                  <a:schemeClr val="bg1"/>
                </a:solidFill>
              </a:rPr>
              <a:t>部分响应</a:t>
            </a:r>
            <a:r>
              <a:rPr lang="en-US" altLang="zh-CN" dirty="0">
                <a:solidFill>
                  <a:schemeClr val="bg1"/>
                </a:solidFill>
              </a:rPr>
              <a:t>(1)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5.14   </a:t>
            </a:r>
            <a:r>
              <a:rPr lang="zh-CN" altLang="en-US" dirty="0">
                <a:solidFill>
                  <a:schemeClr val="bg1"/>
                </a:solidFill>
              </a:rPr>
              <a:t>部分响应</a:t>
            </a:r>
            <a:r>
              <a:rPr lang="en-US" altLang="zh-CN" dirty="0">
                <a:solidFill>
                  <a:schemeClr val="bg1"/>
                </a:solidFill>
              </a:rPr>
              <a:t>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230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5905D0-E132-4DE2-A4EA-72C678C3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7513A5-C13D-477F-9354-705D4335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4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0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734900-082C-450B-BA92-9F941F5E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3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5B9B6D-7AD2-49FE-A6B1-6AB32FEB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2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1E5D7A-712E-4DE1-9166-050328AF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7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3D57B0-DB35-47FA-8CA0-4A13AA54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9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98CA40-28F4-44C1-B0A7-DCBC5D24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C48896-2EB6-4BC3-B3B5-FA2C7FA9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98A98-72AF-4248-8067-62087E31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50A037-4BE4-4415-9609-AECF8077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3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D13845-6873-46B8-834F-74C25DE7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3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6D1675-CBA6-45A0-A166-21DED857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14ABC9-4770-437A-A592-7CB179CC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76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9C4D1C-A457-4F45-9D4D-B59AAEDC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A94F19-B385-4F37-8E28-EB72ABD4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71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725F81-5D06-43D2-9127-A5C79836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3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7EF92C-83EA-4983-A13A-050F04184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D47EAC-C6BE-4153-A1FA-CF33C635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3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E4AFBE-8C7E-4ABD-9944-1EAC7A472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4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0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79B492-456B-41D5-86DD-5DBBFD6E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59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F7CBC7-DF3C-457C-BB2D-47D3241E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3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75FA0C-2588-4D29-957E-F7C899C4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25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1516ED-D3BC-4110-B031-4104CA28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6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30CB6E-0D9F-4327-A352-F2CC87B4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F3891D-8BE4-42F4-B610-80A07620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7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F8993E-6463-4AA5-ADA1-1F539247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6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033FA-E2BB-4660-A1F1-7F190B78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8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FA7500-FC76-4813-B910-78326DE85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340</Words>
  <Application>Microsoft Office PowerPoint</Application>
  <PresentationFormat>宽屏</PresentationFormat>
  <Paragraphs>211</Paragraphs>
  <Slides>40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lab</dc:creator>
  <cp:lastModifiedBy>lab</cp:lastModifiedBy>
  <cp:revision>29</cp:revision>
  <dcterms:created xsi:type="dcterms:W3CDTF">2019-10-07T02:25:31Z</dcterms:created>
  <dcterms:modified xsi:type="dcterms:W3CDTF">2019-10-07T12:53:24Z</dcterms:modified>
</cp:coreProperties>
</file>